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0"/>
  </p:notesMasterIdLst>
  <p:sldIdLst>
    <p:sldId id="256" r:id="rId2"/>
    <p:sldId id="393" r:id="rId3"/>
    <p:sldId id="379" r:id="rId4"/>
    <p:sldId id="389" r:id="rId5"/>
    <p:sldId id="394" r:id="rId6"/>
    <p:sldId id="390" r:id="rId7"/>
    <p:sldId id="391" r:id="rId8"/>
    <p:sldId id="392" r:id="rId9"/>
    <p:sldId id="380" r:id="rId10"/>
    <p:sldId id="381" r:id="rId11"/>
    <p:sldId id="382" r:id="rId12"/>
    <p:sldId id="258" r:id="rId13"/>
    <p:sldId id="266" r:id="rId14"/>
    <p:sldId id="361" r:id="rId15"/>
    <p:sldId id="269" r:id="rId16"/>
    <p:sldId id="366" r:id="rId17"/>
    <p:sldId id="367" r:id="rId18"/>
    <p:sldId id="368" r:id="rId19"/>
    <p:sldId id="369" r:id="rId20"/>
    <p:sldId id="328" r:id="rId21"/>
    <p:sldId id="329" r:id="rId22"/>
    <p:sldId id="330" r:id="rId23"/>
    <p:sldId id="362" r:id="rId24"/>
    <p:sldId id="363" r:id="rId25"/>
    <p:sldId id="364" r:id="rId26"/>
    <p:sldId id="365" r:id="rId27"/>
    <p:sldId id="371" r:id="rId28"/>
    <p:sldId id="372" r:id="rId29"/>
    <p:sldId id="373" r:id="rId30"/>
    <p:sldId id="374" r:id="rId31"/>
    <p:sldId id="375" r:id="rId32"/>
    <p:sldId id="376" r:id="rId33"/>
    <p:sldId id="377" r:id="rId34"/>
    <p:sldId id="370" r:id="rId35"/>
    <p:sldId id="334" r:id="rId36"/>
    <p:sldId id="335" r:id="rId37"/>
    <p:sldId id="378" r:id="rId38"/>
    <p:sldId id="336" r:id="rId39"/>
    <p:sldId id="383" r:id="rId40"/>
    <p:sldId id="357" r:id="rId41"/>
    <p:sldId id="338" r:id="rId42"/>
    <p:sldId id="281" r:id="rId43"/>
    <p:sldId id="282" r:id="rId44"/>
    <p:sldId id="339" r:id="rId45"/>
    <p:sldId id="340" r:id="rId46"/>
    <p:sldId id="341" r:id="rId47"/>
    <p:sldId id="384" r:id="rId48"/>
    <p:sldId id="342" r:id="rId49"/>
    <p:sldId id="343" r:id="rId50"/>
    <p:sldId id="385" r:id="rId51"/>
    <p:sldId id="386" r:id="rId52"/>
    <p:sldId id="344" r:id="rId53"/>
    <p:sldId id="359" r:id="rId54"/>
    <p:sldId id="360" r:id="rId55"/>
    <p:sldId id="358" r:id="rId56"/>
    <p:sldId id="395" r:id="rId57"/>
    <p:sldId id="396" r:id="rId58"/>
    <p:sldId id="397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6" d="100"/>
          <a:sy n="96" d="100"/>
        </p:scale>
        <p:origin x="48" y="5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2952E7-9C58-4151-97B5-4CEBB9544040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36981-AFFE-4086-9876-E549C48EAF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376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D1142-C7DF-4514-97D2-B8793E8A9EE6}" type="datetime1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82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20F3D-ADBB-4F35-8E72-F6B3837FA6C7}" type="datetime1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676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BDADC-37F5-4AD2-92CB-A56797A103CD}" type="datetime1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39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0B0A4-0A66-48B4-AD6C-E5AA716B1D47}" type="datetime1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019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9DB8A-C504-46E3-B379-85BD11E7B02E}" type="datetime1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176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36361-EFC4-479C-B5E4-A8617128178E}" type="datetime1">
              <a:rPr lang="en-US" smtClean="0"/>
              <a:t>1/22/2018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92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C7C19-F976-4253-888E-8A98250D6EE3}" type="datetime1">
              <a:rPr lang="en-US" smtClean="0"/>
              <a:t>1/22/2018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34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BEFDB-EC28-42B6-8EC9-EE5158FF5C3C}" type="datetime1">
              <a:rPr lang="en-US" smtClean="0"/>
              <a:t>1/22/2018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026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FD60E-A6C2-4FDB-8814-923B2123D58E}" type="datetime1">
              <a:rPr lang="en-US" smtClean="0"/>
              <a:t>1/22/2018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225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8CD0C-69F2-4403-90ED-8887945F725B}" type="datetime1">
              <a:rPr lang="en-US" smtClean="0"/>
              <a:t>1/22/2018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871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47200-5A8A-4DE8-B720-501EE7CB0FD4}" type="datetime1">
              <a:rPr lang="en-US" smtClean="0"/>
              <a:t>1/22/2018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68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F05026-F417-4DC8-9759-1CAA8B838AC9}" type="datetime1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Dr. Jololian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2F181-CA5F-4C66-AAEC-96A4C94D8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587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azure.co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azure.com/" TargetMode="External"/><Relationship Id="rId2" Type="http://schemas.openxmlformats.org/officeDocument/2006/relationships/hyperlink" Target="https://manage.windowsazure.co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Virtual </a:t>
            </a:r>
            <a:r>
              <a:rPr lang="en-US"/>
              <a:t>Machines:</a:t>
            </a:r>
            <a:br>
              <a:rPr lang="en-US"/>
            </a:br>
            <a:r>
              <a:rPr lang="en-US"/>
              <a:t>The </a:t>
            </a:r>
            <a:r>
              <a:rPr lang="en-US" dirty="0"/>
              <a:t>Azure </a:t>
            </a:r>
            <a:r>
              <a:rPr lang="en-US"/>
              <a:t>Cloud Platform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Leon Jololian</a:t>
            </a:r>
          </a:p>
        </p:txBody>
      </p:sp>
    </p:spTree>
    <p:extLst>
      <p:ext uri="{BB962C8B-B14F-4D97-AF65-F5344CB8AC3E}">
        <p14:creationId xmlns:p14="http://schemas.microsoft.com/office/powerpoint/2010/main" val="1261583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BFF33-186E-4135-9836-D6080F535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the 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11D92-CCF0-4D2A-AB00-68D7046A2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VMs have firewall rules that govern access.</a:t>
            </a:r>
          </a:p>
          <a:p>
            <a:r>
              <a:rPr lang="en-US" dirty="0"/>
              <a:t>Common ways of accessing VMs:</a:t>
            </a:r>
          </a:p>
          <a:p>
            <a:pPr lvl="1"/>
            <a:r>
              <a:rPr lang="en-US" dirty="0"/>
              <a:t>Secure Shell (SSH) for Linux</a:t>
            </a:r>
          </a:p>
          <a:p>
            <a:pPr lvl="1"/>
            <a:r>
              <a:rPr lang="en-US" dirty="0"/>
              <a:t>Remote Desk Top (RDP) for windows</a:t>
            </a:r>
          </a:p>
          <a:p>
            <a:r>
              <a:rPr lang="en-US" dirty="0"/>
              <a:t>Access to applications:</a:t>
            </a:r>
          </a:p>
          <a:p>
            <a:pPr lvl="1"/>
            <a:r>
              <a:rPr lang="en-US" dirty="0"/>
              <a:t>HTTP/HTTPS</a:t>
            </a:r>
          </a:p>
          <a:p>
            <a:pPr lvl="1"/>
            <a:r>
              <a:rPr lang="en-US" dirty="0"/>
              <a:t>FTP</a:t>
            </a:r>
          </a:p>
          <a:p>
            <a:pPr lvl="1"/>
            <a:r>
              <a:rPr lang="en-US" dirty="0"/>
              <a:t>Other services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5DBCC-414F-4109-8320-AB2E89B18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0B0A4-0A66-48B4-AD6C-E5AA716B1D47}" type="datetime1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ABD34-F2D9-4342-8A24-7614C0025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2580A-95D8-4E56-B81B-0D8ED7235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28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4754E-EA4C-4593-B705-22A440B6B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Connecting Local Infrastructure to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DEDB7-752E-4A3A-BEC4-AB218DED7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05400"/>
          </a:xfrm>
        </p:spPr>
        <p:txBody>
          <a:bodyPr>
            <a:normAutofit/>
          </a:bodyPr>
          <a:lstStyle/>
          <a:p>
            <a:r>
              <a:rPr lang="en-US" sz="2800" dirty="0"/>
              <a:t>Site to site Virtual Private Network (VPN): connects local network to the Azure network.</a:t>
            </a:r>
          </a:p>
          <a:p>
            <a:r>
              <a:rPr lang="en-US" sz="2800" dirty="0"/>
              <a:t>Users can access the VMs as if they on the same LAN: manage, configure, share data, browse file servers, and run scripts on the VMs as local machines.</a:t>
            </a:r>
          </a:p>
          <a:p>
            <a:r>
              <a:rPr lang="en-US" sz="2800" dirty="0"/>
              <a:t>Azure </a:t>
            </a:r>
            <a:r>
              <a:rPr lang="en-US" sz="2800" dirty="0" err="1"/>
              <a:t>vNet</a:t>
            </a:r>
            <a:r>
              <a:rPr lang="en-US" sz="2800" dirty="0"/>
              <a:t>: Multiple Azure networks in multiple regions.</a:t>
            </a:r>
          </a:p>
          <a:p>
            <a:r>
              <a:rPr lang="en-US" sz="2800" dirty="0"/>
              <a:t>Active Directory and Domain Controller: Multiple file server VMs can have their own DC on the cloud.</a:t>
            </a:r>
          </a:p>
          <a:p>
            <a:r>
              <a:rPr lang="en-US" sz="2800" dirty="0"/>
              <a:t>ExpressRoute: for very fast connections.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4C424-D562-48F5-860D-D7ADBC6B8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0B0A4-0A66-48B4-AD6C-E5AA716B1D47}" type="datetime1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F00E6-BECA-4D1D-9885-DCDF394E3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1AA08-5A70-49CE-A761-7381C2CAC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625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Images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5EE2D-2D7E-4496-AA15-998BFFB6A5BD}" type="datetime1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12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" y="2369661"/>
            <a:ext cx="8161020" cy="2987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0031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>
            <a:normAutofit/>
          </a:bodyPr>
          <a:lstStyle/>
          <a:p>
            <a:r>
              <a:rPr lang="en-US" dirty="0"/>
              <a:t>An integrated development environment (IDE) from Microsoft.</a:t>
            </a:r>
          </a:p>
          <a:p>
            <a:r>
              <a:rPr lang="en-US" dirty="0"/>
              <a:t>Used to build apps for Android, iOS, and Windows devices.</a:t>
            </a:r>
          </a:p>
          <a:p>
            <a:r>
              <a:rPr lang="en-US" dirty="0"/>
              <a:t>Supports different programming languages. Built-in languages include C/C++, VB.NET, C#, Python, Ruby, and Java among others.</a:t>
            </a:r>
          </a:p>
          <a:p>
            <a:r>
              <a:rPr lang="en-US" dirty="0"/>
              <a:t>Also supports XML, JavaScript, and CSS.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0B0A4-0A66-48B4-AD6C-E5AA716B1D47}" type="datetime1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57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26829-CB61-42D6-8A3D-697F8A2EB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a New Azure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62CBA-92DA-44C4-B57F-41E393684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to:  </a:t>
            </a:r>
            <a:r>
              <a:rPr lang="en-US" dirty="0">
                <a:hlinkClick r:id="rId2"/>
              </a:rPr>
              <a:t>https://www.azure.com</a:t>
            </a:r>
            <a:r>
              <a:rPr lang="en-US" dirty="0"/>
              <a:t> </a:t>
            </a:r>
          </a:p>
          <a:p>
            <a:r>
              <a:rPr lang="en-US" dirty="0"/>
              <a:t>Click on the button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84B39-8771-43DD-9576-D507AEC4D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0B0A4-0A66-48B4-AD6C-E5AA716B1D47}" type="datetime1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A1F8B-F264-4F24-9781-79524208D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9D60F-AE49-4949-B6E9-CD6DD365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76568D-08DF-4CD9-8682-198EF1201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2209800"/>
            <a:ext cx="1571625" cy="49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397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 (VM)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Web Sites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3"/>
              </a:rPr>
              <a:t>https://portal.azure.com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/>
              <a:t>Provisioning a VM from Images</a:t>
            </a:r>
          </a:p>
          <a:p>
            <a:r>
              <a:rPr lang="en-US" dirty="0"/>
              <a:t>Provisioning VM from Gallery</a:t>
            </a:r>
          </a:p>
          <a:p>
            <a:r>
              <a:rPr lang="en-US" dirty="0"/>
              <a:t>Managing VMs: Dashboard, Monitor, Endpoints, Configure</a:t>
            </a:r>
          </a:p>
          <a:p>
            <a:r>
              <a:rPr lang="en-US" dirty="0"/>
              <a:t>Accessing VM with RDP</a:t>
            </a:r>
          </a:p>
          <a:p>
            <a:r>
              <a:rPr lang="en-US" dirty="0"/>
              <a:t>Attach Virtual Disks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0B0A4-0A66-48B4-AD6C-E5AA716B1D47}" type="datetime1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090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FC6D0-B1F0-43D9-A2C7-B576C50F1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64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Ways to Deploy Windows Virtual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193EF-67AF-4F37-BDCC-CAD9D78E7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44963"/>
          </a:xfrm>
        </p:spPr>
        <p:txBody>
          <a:bodyPr/>
          <a:lstStyle/>
          <a:p>
            <a:r>
              <a:rPr lang="en-US" dirty="0"/>
              <a:t>Azure Portal</a:t>
            </a:r>
          </a:p>
          <a:p>
            <a:r>
              <a:rPr lang="en-US" dirty="0"/>
              <a:t>Azure PowerShell</a:t>
            </a:r>
          </a:p>
          <a:p>
            <a:r>
              <a:rPr lang="en-US" dirty="0"/>
              <a:t>Azure CLI</a:t>
            </a:r>
          </a:p>
          <a:p>
            <a:r>
              <a:rPr lang="en-US" dirty="0"/>
              <a:t>Visual Studio</a:t>
            </a:r>
          </a:p>
          <a:p>
            <a:r>
              <a:rPr lang="en-US" dirty="0"/>
              <a:t>ARM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882AF-0F25-4DCC-88AE-0A8FC45BF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0B0A4-0A66-48B4-AD6C-E5AA716B1D47}" type="datetime1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7463-64C6-4751-8E16-6C6D561D5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74DEE-6E99-4285-88D9-9C030DEEE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043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1BE77-883B-4926-81A2-327912CC6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Using PowerShell to Provision a VM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A0AD311-5ED4-48DD-B25E-62D869EC6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496" y="1393754"/>
            <a:ext cx="8229600" cy="245263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50538-C261-49A5-8F6B-0CA24A2A2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0B0A4-0A66-48B4-AD6C-E5AA716B1D47}" type="datetime1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CA8B7-E0DF-457B-95B5-255025AF7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448E5-6B50-4D57-8926-3BF28EAAB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17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772BA3D-B9A6-48F8-9A8A-931CB9126653}"/>
              </a:ext>
            </a:extLst>
          </p:cNvPr>
          <p:cNvSpPr txBox="1">
            <a:spLocks/>
          </p:cNvSpPr>
          <p:nvPr/>
        </p:nvSpPr>
        <p:spPr>
          <a:xfrm>
            <a:off x="304800" y="403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Using CLI to </a:t>
            </a:r>
            <a:r>
              <a:rPr lang="en-US" sz="4100" dirty="0"/>
              <a:t>Provision</a:t>
            </a:r>
            <a:r>
              <a:rPr lang="en-US" dirty="0"/>
              <a:t> a VM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765D3-5711-45ED-B81A-3F802E30F300}"/>
              </a:ext>
            </a:extLst>
          </p:cNvPr>
          <p:cNvSpPr txBox="1"/>
          <p:nvPr/>
        </p:nvSpPr>
        <p:spPr>
          <a:xfrm flipH="1">
            <a:off x="685800" y="5029200"/>
            <a:ext cx="4373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Similar to PowerShell. </a:t>
            </a:r>
          </a:p>
          <a:p>
            <a:r>
              <a:rPr lang="en-US" sz="2400" dirty="0"/>
              <a:t>Script oriented</a:t>
            </a:r>
          </a:p>
          <a:p>
            <a:r>
              <a:rPr lang="en-US" sz="2400" dirty="0"/>
              <a:t> Suitable for Unix users</a:t>
            </a:r>
          </a:p>
        </p:txBody>
      </p:sp>
    </p:spTree>
    <p:extLst>
      <p:ext uri="{BB962C8B-B14F-4D97-AF65-F5344CB8AC3E}">
        <p14:creationId xmlns:p14="http://schemas.microsoft.com/office/powerpoint/2010/main" val="3451149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63A30-DBA5-4CCC-BE0E-AB388DDAE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resource Manager (ARM)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9D460-88CA-41AD-B8C2-7C1A80A12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you Google: “Azure Quickstart Templates”, you can find sample templates.</a:t>
            </a:r>
          </a:p>
          <a:p>
            <a:r>
              <a:rPr lang="en-US" dirty="0"/>
              <a:t>An ARM is a text file that is written in JSON, JavaScript Object Notation, describing all the different characteristics of a VM.</a:t>
            </a:r>
          </a:p>
          <a:p>
            <a:r>
              <a:rPr lang="en-US" dirty="0"/>
              <a:t>Everything within Azure uses this language.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D4885-224B-4F68-975E-124FC6BBF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0B0A4-0A66-48B4-AD6C-E5AA716B1D47}" type="datetime1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46125-D4DC-4DA6-95EF-71B8D6EFF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EEFEA-0490-4021-97FD-430FC7B6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26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4659B-7DFC-4272-B30F-8D71C694F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2C6E1-EEFA-46EF-9B35-8785A0DBD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Some of the parameters to consider when creating a VM:</a:t>
            </a:r>
          </a:p>
          <a:p>
            <a:pPr lvl="1"/>
            <a:r>
              <a:rPr lang="en-US" dirty="0"/>
              <a:t>Market place or Custom Image</a:t>
            </a:r>
          </a:p>
          <a:p>
            <a:pPr lvl="1"/>
            <a:r>
              <a:rPr lang="en-US" dirty="0"/>
              <a:t>License: your own or buy one</a:t>
            </a:r>
          </a:p>
          <a:p>
            <a:pPr lvl="1"/>
            <a:r>
              <a:rPr lang="en-US" dirty="0"/>
              <a:t>Storage: SDD or HDD; managed or unmanaged</a:t>
            </a:r>
          </a:p>
          <a:p>
            <a:pPr lvl="1"/>
            <a:r>
              <a:rPr lang="en-US" dirty="0"/>
              <a:t>Processing power: number of CPUs</a:t>
            </a:r>
          </a:p>
          <a:p>
            <a:pPr lvl="1"/>
            <a:r>
              <a:rPr lang="en-US" dirty="0"/>
              <a:t>Availability set: reliability</a:t>
            </a:r>
          </a:p>
          <a:p>
            <a:pPr lvl="1"/>
            <a:r>
              <a:rPr lang="en-US" dirty="0"/>
              <a:t>Network configuration</a:t>
            </a:r>
          </a:p>
          <a:p>
            <a:pPr lvl="1"/>
            <a:r>
              <a:rPr lang="en-US" dirty="0"/>
              <a:t>Extensions: e.g. anti-virus</a:t>
            </a:r>
          </a:p>
          <a:p>
            <a:pPr lvl="1"/>
            <a:r>
              <a:rPr lang="en-US" dirty="0"/>
              <a:t>Auto shutdown: save money</a:t>
            </a:r>
          </a:p>
          <a:p>
            <a:pPr lvl="1"/>
            <a:r>
              <a:rPr lang="en-US" dirty="0"/>
              <a:t>Monitoring / OS diagnostics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33F9E-6474-45E9-8331-336D9B874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0B0A4-0A66-48B4-AD6C-E5AA716B1D47}" type="datetime1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C8B69-0E6C-4B27-913B-AAC5C9823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F2AB2-E228-4816-8F44-46682994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501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1018AE-7CBE-4191-A80F-253DE0B5F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914400"/>
            <a:ext cx="8687130" cy="4876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A6C34-325C-40F0-A6D1-659BD204D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0B0A4-0A66-48B4-AD6C-E5AA716B1D47}" type="datetime1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303DE-CFD7-466F-AB78-5024AEE96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EB5C6-2990-4893-8F2C-244DD9C8F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361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Dashboard Screen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0B0A4-0A66-48B4-AD6C-E5AA716B1D47}" type="datetime1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20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AA99FE6-40BD-408E-9A7E-8644B4A36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457" y="1143001"/>
            <a:ext cx="8899717" cy="557847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31483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1BBAD6-D552-4529-8BEE-AE9665EFE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766" y="3188494"/>
            <a:ext cx="4445234" cy="35507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600" y="152400"/>
            <a:ext cx="1905000" cy="6441521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65867"/>
            <a:ext cx="6400800" cy="30121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Oval 9"/>
          <p:cNvSpPr/>
          <p:nvPr/>
        </p:nvSpPr>
        <p:spPr>
          <a:xfrm>
            <a:off x="146856" y="35496"/>
            <a:ext cx="609601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-1" y="424934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" name="Oval 11"/>
          <p:cNvSpPr/>
          <p:nvPr/>
        </p:nvSpPr>
        <p:spPr>
          <a:xfrm>
            <a:off x="76200" y="2819400"/>
            <a:ext cx="15240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-1" y="3188494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09801" y="5334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62201" y="35930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4140" y="292587"/>
            <a:ext cx="634039" cy="481626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239000" y="3962400"/>
            <a:ext cx="18017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Provisioning VM </a:t>
            </a:r>
          </a:p>
          <a:p>
            <a:r>
              <a:rPr lang="en-US" b="1" dirty="0"/>
              <a:t>from Images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3086811"/>
            <a:ext cx="893827" cy="125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85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FC9AB2-AAF0-4556-BC7C-42BC6DD63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488" y="187990"/>
            <a:ext cx="8634770" cy="651761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22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645" y="-14785"/>
            <a:ext cx="2362200" cy="8620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61245" y="-12551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233502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C512F-9A75-4785-B1E7-A1C461465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9784C04-1B64-49BB-9016-1CDE2525B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734" y="448800"/>
            <a:ext cx="8329065" cy="56773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71723-8E4C-4CAF-A765-FFCF9D16E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0B0A4-0A66-48B4-AD6C-E5AA716B1D47}" type="datetime1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7ACEC-8BB1-46CD-B855-F9E474CDC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2CBF7-BF43-4D0F-97D8-83A66E7FD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76FA08-EE88-4BCD-A3F8-FD7A1495D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5715000"/>
            <a:ext cx="1143000" cy="5262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F391BB-F9B4-4812-B952-7E5337C38FDA}"/>
              </a:ext>
            </a:extLst>
          </p:cNvPr>
          <p:cNvSpPr txBox="1"/>
          <p:nvPr/>
        </p:nvSpPr>
        <p:spPr>
          <a:xfrm>
            <a:off x="4548116" y="5487192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19161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0D718-2E7C-491D-8B86-FC38730F2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533400"/>
            <a:ext cx="2971800" cy="1143000"/>
          </a:xfrm>
        </p:spPr>
        <p:txBody>
          <a:bodyPr>
            <a:normAutofit/>
          </a:bodyPr>
          <a:lstStyle/>
          <a:p>
            <a:r>
              <a:rPr lang="en-US" dirty="0"/>
              <a:t>Configuring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44E31-0DE0-4C60-826C-26104F021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0B0A4-0A66-48B4-AD6C-E5AA716B1D47}" type="datetime1">
              <a:rPr lang="en-US" smtClean="0"/>
              <a:t>1/22/2018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DB607-5A2E-4C3F-ACB4-89D2F9945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24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D3CFE6-C266-4544-9AFD-11C952E594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3800" y="111594"/>
            <a:ext cx="5257800" cy="668437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E700DE-97E2-4B73-B97C-ACF216C28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6477000"/>
            <a:ext cx="1143000" cy="4021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08D575-E77D-4D6E-A5E5-E6E52973C668}"/>
              </a:ext>
            </a:extLst>
          </p:cNvPr>
          <p:cNvSpPr txBox="1"/>
          <p:nvPr/>
        </p:nvSpPr>
        <p:spPr>
          <a:xfrm>
            <a:off x="6285931" y="6330374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6796889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4AB37B7-1A80-4417-99FF-B5F85C8C44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503" y="152400"/>
            <a:ext cx="8503315" cy="62039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E0B96-5B3C-4930-B438-E8BF09D68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0B0A4-0A66-48B4-AD6C-E5AA716B1D47}" type="datetime1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744EE-3D10-4999-B250-CBB46E178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2AB79-82AD-4F61-A299-01BB53130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25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277D99-A8DD-4216-BC11-1325F5EC1297}"/>
              </a:ext>
            </a:extLst>
          </p:cNvPr>
          <p:cNvSpPr txBox="1"/>
          <p:nvPr/>
        </p:nvSpPr>
        <p:spPr>
          <a:xfrm>
            <a:off x="3352800" y="5812909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BF0145-89CE-4634-981B-58BFD6A9B273}"/>
              </a:ext>
            </a:extLst>
          </p:cNvPr>
          <p:cNvSpPr/>
          <p:nvPr/>
        </p:nvSpPr>
        <p:spPr>
          <a:xfrm>
            <a:off x="3581400" y="2438400"/>
            <a:ext cx="1752600" cy="3200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4F4DEE7-0D19-4BA5-A5DF-2B0EA1BAB2DB}"/>
              </a:ext>
            </a:extLst>
          </p:cNvPr>
          <p:cNvSpPr/>
          <p:nvPr/>
        </p:nvSpPr>
        <p:spPr>
          <a:xfrm>
            <a:off x="3581400" y="6019800"/>
            <a:ext cx="990600" cy="3344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924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03367-3B33-4031-925D-6B8376BF3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8342"/>
          </a:xfrm>
        </p:spPr>
        <p:txBody>
          <a:bodyPr>
            <a:normAutofit fontScale="90000"/>
          </a:bodyPr>
          <a:lstStyle/>
          <a:p>
            <a:r>
              <a:rPr lang="en-US" dirty="0"/>
              <a:t>VM Settings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0D31B-13A1-4789-BCB5-659C31383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0B0A4-0A66-48B4-AD6C-E5AA716B1D47}" type="datetime1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23DC7A-E56D-42DC-BD7E-2F9A89833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E0C1C-28FE-415D-9B6C-4856042AF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26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F11C4A3-BF31-4216-875E-F3233FA43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912" y="1242695"/>
            <a:ext cx="8724175" cy="51136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3D20A7-12F2-491B-9EA4-598E33DA4D92}"/>
              </a:ext>
            </a:extLst>
          </p:cNvPr>
          <p:cNvSpPr txBox="1"/>
          <p:nvPr/>
        </p:nvSpPr>
        <p:spPr>
          <a:xfrm>
            <a:off x="6561161" y="3013868"/>
            <a:ext cx="46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210A0CA-5553-42E0-8E4E-E8E67C039CFA}"/>
              </a:ext>
            </a:extLst>
          </p:cNvPr>
          <p:cNvSpPr/>
          <p:nvPr/>
        </p:nvSpPr>
        <p:spPr>
          <a:xfrm>
            <a:off x="6787574" y="3124200"/>
            <a:ext cx="1516039" cy="3344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610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74044-CDA2-4B06-9D0A-0145ED8A7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Incoming HTTP Requests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B5DFBCA-4781-492D-8278-0D3D78250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828800"/>
            <a:ext cx="8883907" cy="4038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A47ED-A705-4F6C-B6FD-50EF30823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0B0A4-0A66-48B4-AD6C-E5AA716B1D47}" type="datetime1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D633B8-7AB5-4A47-8BCA-E6E739E31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C13D8-A4B8-487A-A114-7D33AE781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9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3B500-5D4A-40A0-8F99-F15A6D58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Extensions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2DA004-FD5F-4E08-B0F4-3E520B96A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858" y="1417638"/>
            <a:ext cx="8796741" cy="49069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65246-90D3-4057-914F-6B09EBA29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0B0A4-0A66-48B4-AD6C-E5AA716B1D47}" type="datetime1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C61D3-6CA5-4333-9AB7-B938C09CA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CC0F97-1C3B-4C46-ABC2-830A54B39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006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C97D-9452-4305-95CC-7920933EE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4800"/>
            <a:ext cx="2514600" cy="2925762"/>
          </a:xfrm>
        </p:spPr>
        <p:txBody>
          <a:bodyPr/>
          <a:lstStyle/>
          <a:p>
            <a:r>
              <a:rPr lang="en-US" dirty="0"/>
              <a:t>Auto Shutdown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D786C-6CA6-4895-A301-85ADDAF1B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0B0A4-0A66-48B4-AD6C-E5AA716B1D47}" type="datetime1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1ECE0-D583-4003-8898-1A9B678CA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E488F-1CC0-4FE8-B45D-95D67528F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29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407948C-0458-4853-A130-097A1CE1CA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000" y="153779"/>
            <a:ext cx="5355402" cy="65574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22738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5BDDF-4EC9-4506-9F9C-E9A63FD6A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1847"/>
            <a:ext cx="8229600" cy="593425"/>
          </a:xfrm>
        </p:spPr>
        <p:txBody>
          <a:bodyPr>
            <a:normAutofit fontScale="90000"/>
          </a:bodyPr>
          <a:lstStyle/>
          <a:p>
            <a:r>
              <a:rPr lang="en-US" dirty="0"/>
              <a:t>Review of Major Concepts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3262F-B5C9-4207-8D25-02361870B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0B0A4-0A66-48B4-AD6C-E5AA716B1D47}" type="datetime1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C7D67-7FFE-4ECB-8B05-427ADCDF2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6B817-2179-45BD-8CAA-D7CDD084E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3</a:t>
            </a:fld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1EB549E-FAE2-4C75-B4AB-B9BC750EE28D}"/>
              </a:ext>
            </a:extLst>
          </p:cNvPr>
          <p:cNvGrpSpPr/>
          <p:nvPr/>
        </p:nvGrpSpPr>
        <p:grpSpPr>
          <a:xfrm>
            <a:off x="1066800" y="914400"/>
            <a:ext cx="6743865" cy="865604"/>
            <a:chOff x="799935" y="1828800"/>
            <a:chExt cx="6743865" cy="86560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0E9AB5-86AB-4021-9D02-C0FE9121DB70}"/>
                </a:ext>
              </a:extLst>
            </p:cNvPr>
            <p:cNvSpPr txBox="1"/>
            <p:nvPr/>
          </p:nvSpPr>
          <p:spPr>
            <a:xfrm>
              <a:off x="799935" y="1863407"/>
              <a:ext cx="1172180" cy="830997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Physical</a:t>
              </a:r>
            </a:p>
            <a:p>
              <a:pPr algn="ctr"/>
              <a:r>
                <a:rPr lang="en-US" sz="2400" dirty="0"/>
                <a:t>Server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76634D-14D0-4B48-970B-3DF082D345EB}"/>
                </a:ext>
              </a:extLst>
            </p:cNvPr>
            <p:cNvSpPr txBox="1"/>
            <p:nvPr/>
          </p:nvSpPr>
          <p:spPr>
            <a:xfrm>
              <a:off x="2552484" y="1828800"/>
              <a:ext cx="1019831" cy="830997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Virtual</a:t>
              </a:r>
            </a:p>
            <a:p>
              <a:r>
                <a:rPr lang="en-US" sz="2400" dirty="0"/>
                <a:t>Server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D0BB02-AECB-4217-910E-EC9BA66CD5F9}"/>
                </a:ext>
              </a:extLst>
            </p:cNvPr>
            <p:cNvSpPr txBox="1"/>
            <p:nvPr/>
          </p:nvSpPr>
          <p:spPr>
            <a:xfrm>
              <a:off x="4152684" y="2025040"/>
              <a:ext cx="697627" cy="461665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IaaS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9507142-2026-462F-9D0C-8946A9C4C4AB}"/>
                </a:ext>
              </a:extLst>
            </p:cNvPr>
            <p:cNvSpPr txBox="1"/>
            <p:nvPr/>
          </p:nvSpPr>
          <p:spPr>
            <a:xfrm>
              <a:off x="5430680" y="2025040"/>
              <a:ext cx="772776" cy="461665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PaaS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315DEE-381B-4134-8578-91C01B201669}"/>
                </a:ext>
              </a:extLst>
            </p:cNvPr>
            <p:cNvSpPr txBox="1"/>
            <p:nvPr/>
          </p:nvSpPr>
          <p:spPr>
            <a:xfrm>
              <a:off x="6782053" y="2025040"/>
              <a:ext cx="761747" cy="461665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SaaS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C217156-E76C-4BC0-BCD6-0DF23A9EA5F6}"/>
                </a:ext>
              </a:extLst>
            </p:cNvPr>
            <p:cNvCxnSpPr>
              <a:stCxn id="9" idx="3"/>
            </p:cNvCxnSpPr>
            <p:nvPr/>
          </p:nvCxnSpPr>
          <p:spPr>
            <a:xfrm flipV="1">
              <a:off x="3572315" y="2244298"/>
              <a:ext cx="58036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4D44AB3-EEB4-4CBA-966C-70CE8BA99CA1}"/>
                </a:ext>
              </a:extLst>
            </p:cNvPr>
            <p:cNvCxnSpPr/>
            <p:nvPr/>
          </p:nvCxnSpPr>
          <p:spPr>
            <a:xfrm flipV="1">
              <a:off x="4850311" y="2244297"/>
              <a:ext cx="58036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83CBEF2-2245-4368-B00B-6A23AE1EDB11}"/>
                </a:ext>
              </a:extLst>
            </p:cNvPr>
            <p:cNvCxnSpPr/>
            <p:nvPr/>
          </p:nvCxnSpPr>
          <p:spPr>
            <a:xfrm flipV="1">
              <a:off x="6203456" y="2229290"/>
              <a:ext cx="58036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D143A75-5847-4017-A54B-63EEE4C1C3D8}"/>
                </a:ext>
              </a:extLst>
            </p:cNvPr>
            <p:cNvCxnSpPr/>
            <p:nvPr/>
          </p:nvCxnSpPr>
          <p:spPr>
            <a:xfrm flipV="1">
              <a:off x="1972115" y="2278906"/>
              <a:ext cx="58036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8D19D99-16BA-4D4B-AC55-668BB86D8CD9}"/>
              </a:ext>
            </a:extLst>
          </p:cNvPr>
          <p:cNvSpPr txBox="1"/>
          <p:nvPr/>
        </p:nvSpPr>
        <p:spPr>
          <a:xfrm>
            <a:off x="365635" y="1910079"/>
            <a:ext cx="8021363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b="1" dirty="0"/>
              <a:t>Physical Servers: </a:t>
            </a:r>
            <a:r>
              <a:rPr lang="en-US" sz="2200" dirty="0"/>
              <a:t>WYSIWYG; Inherent Limitations.</a:t>
            </a:r>
          </a:p>
          <a:p>
            <a:pPr>
              <a:spcAft>
                <a:spcPts val="600"/>
              </a:spcAft>
            </a:pPr>
            <a:r>
              <a:rPr lang="en-US" sz="2200" b="1" dirty="0"/>
              <a:t>Virtual Server:</a:t>
            </a:r>
            <a:r>
              <a:rPr lang="en-US" sz="2200" dirty="0"/>
              <a:t> e.g. Hyper-V, VMware.</a:t>
            </a:r>
            <a:r>
              <a:rPr lang="en-US" sz="2200" b="1" dirty="0"/>
              <a:t> </a:t>
            </a:r>
            <a:r>
              <a:rPr lang="en-US" sz="2200" dirty="0"/>
              <a:t>Several VMs reside on a single</a:t>
            </a:r>
          </a:p>
          <a:p>
            <a:pPr>
              <a:spcAft>
                <a:spcPts val="600"/>
              </a:spcAft>
            </a:pPr>
            <a:r>
              <a:rPr lang="en-US" sz="2200" dirty="0"/>
              <a:t>	physical server. Virtual HD, memory, CPU. Stop, Save, and </a:t>
            </a:r>
          </a:p>
          <a:p>
            <a:pPr>
              <a:spcAft>
                <a:spcPts val="600"/>
              </a:spcAft>
            </a:pPr>
            <a:r>
              <a:rPr lang="en-US" sz="2200" dirty="0"/>
              <a:t>	clone a VM. High reliability.</a:t>
            </a:r>
          </a:p>
          <a:p>
            <a:r>
              <a:rPr lang="en-US" sz="2200" b="1" dirty="0"/>
              <a:t>IaaS:</a:t>
            </a:r>
            <a:r>
              <a:rPr lang="en-US" sz="2200" dirty="0"/>
              <a:t> 	Users have to administer the operating system and the app</a:t>
            </a:r>
          </a:p>
          <a:p>
            <a:pPr>
              <a:spcAft>
                <a:spcPts val="600"/>
              </a:spcAft>
            </a:pPr>
            <a:r>
              <a:rPr lang="en-US" sz="2200" dirty="0"/>
              <a:t>	running, but need not be aware of the hardware.</a:t>
            </a:r>
          </a:p>
          <a:p>
            <a:r>
              <a:rPr lang="en-US" sz="2200" b="1" dirty="0"/>
              <a:t>PaaS: </a:t>
            </a:r>
            <a:r>
              <a:rPr lang="en-US" sz="2200" dirty="0"/>
              <a:t>	e.g. Web App running. User needs to install and configure</a:t>
            </a:r>
          </a:p>
          <a:p>
            <a:r>
              <a:rPr lang="en-US" sz="2200" dirty="0"/>
              <a:t>	the software, but there is no need to know where</a:t>
            </a:r>
          </a:p>
          <a:p>
            <a:pPr>
              <a:spcAft>
                <a:spcPts val="600"/>
              </a:spcAft>
            </a:pPr>
            <a:r>
              <a:rPr lang="en-US" sz="2200" dirty="0"/>
              <a:t>	the software is running.</a:t>
            </a:r>
          </a:p>
          <a:p>
            <a:r>
              <a:rPr lang="en-US" sz="2200" b="1" dirty="0"/>
              <a:t>SaaS:</a:t>
            </a:r>
            <a:r>
              <a:rPr lang="en-US" sz="2200" dirty="0"/>
              <a:t> 	e.g. Office 365, the software is available on demand. </a:t>
            </a:r>
          </a:p>
          <a:p>
            <a:r>
              <a:rPr lang="en-US" sz="2200" dirty="0"/>
              <a:t>	No need to install, manage, upgrade, or secure the </a:t>
            </a:r>
          </a:p>
          <a:p>
            <a:r>
              <a:rPr lang="en-US" sz="2200" dirty="0"/>
              <a:t>	software. No awareness of the operating system.</a:t>
            </a:r>
          </a:p>
        </p:txBody>
      </p:sp>
    </p:spTree>
    <p:extLst>
      <p:ext uri="{BB962C8B-B14F-4D97-AF65-F5344CB8AC3E}">
        <p14:creationId xmlns:p14="http://schemas.microsoft.com/office/powerpoint/2010/main" val="9602483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333F9-0F29-4824-9AEE-151AAFBEE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/ Diagnostics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72643FC-02A8-477A-83B3-68D9B7556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9856" y="1600200"/>
            <a:ext cx="4644288" cy="45259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51AD2-E5AE-40E6-A864-F909F6E2E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0B0A4-0A66-48B4-AD6C-E5AA716B1D47}" type="datetime1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A30D0-00D5-4AEA-9B22-14194AEC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1A03E-7AB4-42FF-8D1F-02E4CAEF8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243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157D0-B8EF-4653-A555-7CF01FEB4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0B0A4-0A66-48B4-AD6C-E5AA716B1D47}" type="datetime1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D580E-7D90-4438-9C8A-32F6D227A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6F5C5-E862-4444-A237-BED3320C4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31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D1509B-469B-46E6-8595-72E08C4ED8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3600" y="76200"/>
            <a:ext cx="6807505" cy="66606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D29A55-9B3A-42EF-9E39-51F3E0344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819400"/>
            <a:ext cx="2743200" cy="28495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697967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36832D3-CE1F-49E6-A76E-E65304051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368" y="76200"/>
            <a:ext cx="7459574" cy="66452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E359C-7826-4426-9B89-337FF1803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0B0A4-0A66-48B4-AD6C-E5AA716B1D47}" type="datetime1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E688D-6221-4B55-8849-9CDDF4CAD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1900B-7C1F-448C-9CE4-EA52FA11D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0875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4BF1D-3DFC-427E-9FEE-4E2676F59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2C4EB8-F8CE-427F-ADCA-BE2D62097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527305"/>
            <a:ext cx="7636172" cy="584951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05F81-A964-4651-83A8-93CF7205D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0B0A4-0A66-48B4-AD6C-E5AA716B1D47}" type="datetime1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27B65-C557-473B-AC3F-D32B3F57D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D7BE4-EDFA-4DEF-A441-4C505AD07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5946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93027-497B-4DAF-B0AD-5449FC397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IP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9884DF1-4823-403C-A74D-E79E8EBB73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165" y="2133600"/>
            <a:ext cx="8806010" cy="3505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C7623-7D28-486B-8E60-37B9FD6E7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0B0A4-0A66-48B4-AD6C-E5AA716B1D47}" type="datetime1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B5085-8BBA-4405-81C5-82F416F30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A3871-1F7E-4054-BD1B-76F06F4DE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34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311546-D804-4575-A14C-2BEEB0377736}"/>
              </a:ext>
            </a:extLst>
          </p:cNvPr>
          <p:cNvSpPr/>
          <p:nvPr/>
        </p:nvSpPr>
        <p:spPr>
          <a:xfrm>
            <a:off x="76200" y="4038600"/>
            <a:ext cx="1516039" cy="3344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1069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/>
              <a:t>Connect to VM using RDP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919942"/>
            <a:ext cx="3467100" cy="20296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0B0A4-0A66-48B4-AD6C-E5AA716B1D47}" type="datetime1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35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914400"/>
            <a:ext cx="2590800" cy="209245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38" y="3235457"/>
            <a:ext cx="6776602" cy="34360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1" name="Straight Arrow Connector 10"/>
          <p:cNvCxnSpPr/>
          <p:nvPr/>
        </p:nvCxnSpPr>
        <p:spPr>
          <a:xfrm>
            <a:off x="4267200" y="1934755"/>
            <a:ext cx="5334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477000" y="2590800"/>
            <a:ext cx="0" cy="609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2437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dirty="0"/>
              <a:t>The Dashboard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0B0A4-0A66-48B4-AD6C-E5AA716B1D47}" type="datetime1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36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31024AB-EECF-4F1E-B6E5-00B688F1F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25405"/>
            <a:ext cx="7239000" cy="5543414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400800" y="1066800"/>
            <a:ext cx="1814501" cy="1828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119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6EB99-ED3A-4C17-A743-9E9F930C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Virtual Machines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E9CBEE-E30A-4224-8515-12AFF6EC2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519" y="2209800"/>
            <a:ext cx="8641416" cy="3276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7129D-C0F5-4B7D-AA03-1C4BC6740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0B0A4-0A66-48B4-AD6C-E5AA716B1D47}" type="datetime1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AFCAB-C8BC-4BF2-BC73-80C2922A3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F306A-D47C-4C07-9915-70E387DE2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37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4C21C49-974D-4D4D-A604-A2F913FDF909}"/>
              </a:ext>
            </a:extLst>
          </p:cNvPr>
          <p:cNvSpPr/>
          <p:nvPr/>
        </p:nvSpPr>
        <p:spPr>
          <a:xfrm>
            <a:off x="152400" y="5181600"/>
            <a:ext cx="12192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2A2C68-5BFD-4960-B59D-DA8D3011C1E0}"/>
              </a:ext>
            </a:extLst>
          </p:cNvPr>
          <p:cNvSpPr/>
          <p:nvPr/>
        </p:nvSpPr>
        <p:spPr>
          <a:xfrm>
            <a:off x="1981200" y="3962400"/>
            <a:ext cx="6871735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7089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728" y="533400"/>
            <a:ext cx="8229600" cy="868362"/>
          </a:xfrm>
        </p:spPr>
        <p:txBody>
          <a:bodyPr>
            <a:normAutofit/>
          </a:bodyPr>
          <a:lstStyle/>
          <a:p>
            <a:r>
              <a:rPr lang="en-US" dirty="0"/>
              <a:t>List of “All Resources”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0B0A4-0A66-48B4-AD6C-E5AA716B1D47}" type="datetime1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38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CAFDD85-E3B2-4A99-BB2B-BB826DB96E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828800"/>
            <a:ext cx="8901120" cy="3276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F1CB5A0-5047-416A-B5CB-768824C3BFE7}"/>
              </a:ext>
            </a:extLst>
          </p:cNvPr>
          <p:cNvSpPr/>
          <p:nvPr/>
        </p:nvSpPr>
        <p:spPr>
          <a:xfrm>
            <a:off x="647700" y="4572000"/>
            <a:ext cx="1752600" cy="25931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8913AB-1087-4135-A1A5-C45F82BC27DD}"/>
              </a:ext>
            </a:extLst>
          </p:cNvPr>
          <p:cNvSpPr txBox="1"/>
          <p:nvPr/>
        </p:nvSpPr>
        <p:spPr>
          <a:xfrm>
            <a:off x="304800" y="5361543"/>
            <a:ext cx="7188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To view security rules click on the Network Security group link (</a:t>
            </a:r>
            <a:r>
              <a:rPr lang="en-US" dirty="0" err="1">
                <a:solidFill>
                  <a:srgbClr val="00B050"/>
                </a:solidFill>
              </a:rPr>
              <a:t>MyVM-nsg</a:t>
            </a:r>
            <a:r>
              <a:rPr lang="en-US" dirty="0">
                <a:solidFill>
                  <a:srgbClr val="00B05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931396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BD97-09C2-4433-817B-E1DF3E8D7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Security Group:</a:t>
            </a:r>
            <a:br>
              <a:rPr lang="en-US" dirty="0"/>
            </a:br>
            <a:r>
              <a:rPr lang="en-US" dirty="0"/>
              <a:t>Inbound and Outbound Rules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5CBD338-48D7-40F6-8ACB-522CBE966E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30243"/>
            <a:ext cx="8229600" cy="45135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A0997-2252-4328-9BA9-E17F6BA48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0B0A4-0A66-48B4-AD6C-E5AA716B1D47}" type="datetime1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B95C3-044C-411D-8836-72DAF74E1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CD21A3-EB0D-44F8-8EF3-CB0504AAE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39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3B6848E-703F-4B94-A634-A0EA019E4D28}"/>
              </a:ext>
            </a:extLst>
          </p:cNvPr>
          <p:cNvSpPr/>
          <p:nvPr/>
        </p:nvSpPr>
        <p:spPr>
          <a:xfrm>
            <a:off x="431042" y="1606431"/>
            <a:ext cx="1854958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8048ED-3DFD-40BF-8C4F-9E634BFD6FC0}"/>
              </a:ext>
            </a:extLst>
          </p:cNvPr>
          <p:cNvSpPr/>
          <p:nvPr/>
        </p:nvSpPr>
        <p:spPr>
          <a:xfrm>
            <a:off x="431042" y="4343400"/>
            <a:ext cx="2007358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599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5B7C6-C891-4E24-88B0-32E20AC78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424E6A4-8BF3-4186-859D-FAE16ABDA9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061" y="2209800"/>
            <a:ext cx="8315739" cy="304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A6D47C-FFD9-418C-A905-4DB518EF9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0B0A4-0A66-48B4-AD6C-E5AA716B1D47}" type="datetime1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85D56-7FFE-4979-B6EE-F06DD6ABC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A7525-DF22-4BF4-95F3-156C0AA61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423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228600"/>
            <a:ext cx="6992034" cy="2743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40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352800"/>
            <a:ext cx="8041175" cy="33295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Oval 8"/>
          <p:cNvSpPr/>
          <p:nvPr/>
        </p:nvSpPr>
        <p:spPr>
          <a:xfrm>
            <a:off x="4800600" y="2209800"/>
            <a:ext cx="19812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086600" y="2438400"/>
            <a:ext cx="8382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924800" y="2438400"/>
            <a:ext cx="0" cy="36195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216862" y="1451660"/>
            <a:ext cx="17658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Click to assign</a:t>
            </a:r>
          </a:p>
          <a:p>
            <a:r>
              <a:rPr lang="en-US" dirty="0">
                <a:solidFill>
                  <a:srgbClr val="FF0000"/>
                </a:solidFill>
              </a:rPr>
              <a:t>host and domain</a:t>
            </a:r>
          </a:p>
          <a:p>
            <a:r>
              <a:rPr lang="en-US" dirty="0">
                <a:solidFill>
                  <a:srgbClr val="FF0000"/>
                </a:solidFill>
              </a:rPr>
              <a:t>name </a:t>
            </a:r>
          </a:p>
        </p:txBody>
      </p:sp>
      <p:sp>
        <p:nvSpPr>
          <p:cNvPr id="16" name="Oval 15"/>
          <p:cNvSpPr/>
          <p:nvPr/>
        </p:nvSpPr>
        <p:spPr>
          <a:xfrm>
            <a:off x="6858000" y="6057900"/>
            <a:ext cx="22098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5410200" y="5029200"/>
            <a:ext cx="2514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410200" y="5029200"/>
            <a:ext cx="0" cy="990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578229" y="5879068"/>
            <a:ext cx="204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Optional host name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8C2CD6-A4DA-49F2-BEDD-0526DC36F7E7}"/>
              </a:ext>
            </a:extLst>
          </p:cNvPr>
          <p:cNvSpPr/>
          <p:nvPr/>
        </p:nvSpPr>
        <p:spPr>
          <a:xfrm>
            <a:off x="3352800" y="3630876"/>
            <a:ext cx="8382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9691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5513"/>
          </a:xfrm>
        </p:spPr>
        <p:txBody>
          <a:bodyPr>
            <a:noAutofit/>
          </a:bodyPr>
          <a:lstStyle/>
          <a:p>
            <a:r>
              <a:rPr lang="en-US" sz="3200" dirty="0"/>
              <a:t>Installing Standard User’s Icons on Windows Server 2016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648200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en-US" dirty="0"/>
              <a:t>Right-click on desktop</a:t>
            </a:r>
          </a:p>
          <a:p>
            <a:pPr>
              <a:spcBef>
                <a:spcPts val="300"/>
              </a:spcBef>
            </a:pPr>
            <a:r>
              <a:rPr lang="en-US" dirty="0"/>
              <a:t>Select “Personalize” from menu</a:t>
            </a:r>
          </a:p>
          <a:p>
            <a:pPr>
              <a:spcBef>
                <a:spcPts val="300"/>
              </a:spcBef>
            </a:pPr>
            <a:r>
              <a:rPr lang="en-US" dirty="0"/>
              <a:t>Select “Themes” from personalization menu</a:t>
            </a:r>
          </a:p>
          <a:p>
            <a:pPr>
              <a:spcBef>
                <a:spcPts val="300"/>
              </a:spcBef>
            </a:pPr>
            <a:r>
              <a:rPr lang="en-US" dirty="0"/>
              <a:t>Select “Desktop Icon Settings”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0B0A4-0A66-48B4-AD6C-E5AA716B1D47}" type="datetime1">
              <a:rPr lang="en-US" smtClean="0"/>
              <a:t>1/22/2018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41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603578"/>
            <a:ext cx="1584652" cy="1666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994" y="3619500"/>
            <a:ext cx="3465804" cy="30807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Oval 9"/>
          <p:cNvSpPr/>
          <p:nvPr/>
        </p:nvSpPr>
        <p:spPr>
          <a:xfrm>
            <a:off x="642857" y="4791880"/>
            <a:ext cx="685800" cy="21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174796" y="5599022"/>
            <a:ext cx="8382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4324" y="3600670"/>
            <a:ext cx="2838267" cy="30995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45FF806-A6F4-4FAA-A49D-3514081162E1}"/>
              </a:ext>
            </a:extLst>
          </p:cNvPr>
          <p:cNvSpPr/>
          <p:nvPr/>
        </p:nvSpPr>
        <p:spPr>
          <a:xfrm>
            <a:off x="4343400" y="4984685"/>
            <a:ext cx="1143000" cy="2731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00D587D-87CC-4C9C-AE3A-0F4C25C88AB1}"/>
              </a:ext>
            </a:extLst>
          </p:cNvPr>
          <p:cNvSpPr/>
          <p:nvPr/>
        </p:nvSpPr>
        <p:spPr>
          <a:xfrm>
            <a:off x="5943600" y="3886200"/>
            <a:ext cx="1981200" cy="6857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895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065" y="304800"/>
            <a:ext cx="8229600" cy="655638"/>
          </a:xfrm>
        </p:spPr>
        <p:txBody>
          <a:bodyPr>
            <a:normAutofit fontScale="90000"/>
          </a:bodyPr>
          <a:lstStyle/>
          <a:p>
            <a:r>
              <a:rPr lang="en-US" dirty="0"/>
              <a:t>Managing Disks on VM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BEFDB-EC28-42B6-8EC9-EE5158FF5C3C}" type="datetime1">
              <a:rPr lang="en-US" smtClean="0"/>
              <a:t>1/22/2018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42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885825" y="1447800"/>
            <a:ext cx="7372350" cy="4548188"/>
            <a:chOff x="476250" y="481013"/>
            <a:chExt cx="8191500" cy="5895975"/>
          </a:xfrm>
        </p:grpSpPr>
        <p:pic>
          <p:nvPicPr>
            <p:cNvPr id="1843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50" y="481013"/>
              <a:ext cx="8191500" cy="58959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7" name="Oval 6"/>
            <p:cNvSpPr/>
            <p:nvPr/>
          </p:nvSpPr>
          <p:spPr>
            <a:xfrm>
              <a:off x="3657600" y="1600200"/>
              <a:ext cx="1905000" cy="381000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34874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BEFDB-EC28-42B6-8EC9-EE5158FF5C3C}" type="datetime1">
              <a:rPr lang="en-US" smtClean="0"/>
              <a:t>1/22/2018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43</a:t>
            </a:fld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519113"/>
            <a:ext cx="8858250" cy="581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>
            <a:off x="533400" y="3505200"/>
            <a:ext cx="1905000" cy="381000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390900" y="304800"/>
            <a:ext cx="2362200" cy="623887"/>
          </a:xfrm>
          <a:prstGeom prst="ellipse">
            <a:avLst/>
          </a:prstGeom>
          <a:solidFill>
            <a:srgbClr val="FF0000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855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96962"/>
          </a:xfrm>
        </p:spPr>
        <p:txBody>
          <a:bodyPr>
            <a:noAutofit/>
          </a:bodyPr>
          <a:lstStyle/>
          <a:p>
            <a:r>
              <a:rPr lang="en-US" sz="3600" dirty="0"/>
              <a:t>Attaching a data disk to the Windows VM</a:t>
            </a:r>
            <a:br>
              <a:rPr lang="en-US" sz="3600" dirty="0"/>
            </a:br>
            <a:r>
              <a:rPr lang="en-US" sz="3600" dirty="0"/>
              <a:t>in the Azure portal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/>
              <a:t>First, Stop the VM, then click on “Disks”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BEFDB-EC28-42B6-8EC9-EE5158FF5C3C}" type="datetime1">
              <a:rPr lang="en-US" smtClean="0"/>
              <a:t>1/22/2018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44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286000"/>
            <a:ext cx="8458200" cy="33832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Oval 8"/>
          <p:cNvSpPr/>
          <p:nvPr/>
        </p:nvSpPr>
        <p:spPr>
          <a:xfrm>
            <a:off x="3276600" y="5098574"/>
            <a:ext cx="6096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101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0B0A4-0A66-48B4-AD6C-E5AA716B1D47}" type="datetime1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45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33400" y="152400"/>
            <a:ext cx="2404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on “Add data disk”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27FCEEB-B62E-4535-B8E7-18CAF41772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" y="609600"/>
            <a:ext cx="8907972" cy="25730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Oval 8"/>
          <p:cNvSpPr/>
          <p:nvPr/>
        </p:nvSpPr>
        <p:spPr>
          <a:xfrm>
            <a:off x="5448300" y="2745048"/>
            <a:ext cx="1143000" cy="5456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AF30DF-8DE6-4016-8673-C826B78A9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853536"/>
            <a:ext cx="8907971" cy="29290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FFF2E1E-8E78-47EA-BD1A-F28BB8A63CD0}"/>
              </a:ext>
            </a:extLst>
          </p:cNvPr>
          <p:cNvSpPr/>
          <p:nvPr/>
        </p:nvSpPr>
        <p:spPr>
          <a:xfrm>
            <a:off x="2960715" y="6011508"/>
            <a:ext cx="2167431" cy="4121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79A0A9-DA69-4DA8-A762-FC421DFAB421}"/>
              </a:ext>
            </a:extLst>
          </p:cNvPr>
          <p:cNvSpPr txBox="1"/>
          <p:nvPr/>
        </p:nvSpPr>
        <p:spPr>
          <a:xfrm>
            <a:off x="228600" y="3516868"/>
            <a:ext cx="4227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“Create disk” from drop-down menu</a:t>
            </a:r>
          </a:p>
        </p:txBody>
      </p:sp>
    </p:spTree>
    <p:extLst>
      <p:ext uri="{BB962C8B-B14F-4D97-AF65-F5344CB8AC3E}">
        <p14:creationId xmlns:p14="http://schemas.microsoft.com/office/powerpoint/2010/main" val="14767959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0B0A4-0A66-48B4-AD6C-E5AA716B1D47}" type="datetime1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46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09600" y="381000"/>
            <a:ext cx="3497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Specify parameters, then click “OK”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8C1FF9-9294-4C46-A20E-632C24FA3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039" y="1066800"/>
            <a:ext cx="8670361" cy="513556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297307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C4C21-C46B-4321-BB11-D258441ED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Disk Added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F2D73EB-23C7-46B6-84C3-581A60D453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14127"/>
            <a:ext cx="8229600" cy="42981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877C9-D945-411A-836B-6CE684E92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0B0A4-0A66-48B4-AD6C-E5AA716B1D47}" type="datetime1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EB147-8C9D-4AB8-A2DA-6F04EF5C1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5B39C-F9F9-427B-B85A-192756B4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8900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Autofit/>
          </a:bodyPr>
          <a:lstStyle/>
          <a:p>
            <a:r>
              <a:rPr lang="en-US" sz="3600" dirty="0"/>
              <a:t>Initializing the New Disk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0B0A4-0A66-48B4-AD6C-E5AA716B1D47}" type="datetime1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48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789296"/>
            <a:ext cx="7848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rgbClr val="222222"/>
                </a:solidFill>
                <a:latin typeface="segoe-ui_normal"/>
              </a:rPr>
              <a:t>Log on to the VM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222222"/>
                </a:solidFill>
                <a:latin typeface="segoe-ui_normal"/>
              </a:rPr>
              <a:t>Open </a:t>
            </a:r>
            <a:r>
              <a:rPr lang="en-US" b="1" dirty="0">
                <a:solidFill>
                  <a:srgbClr val="222222"/>
                </a:solidFill>
                <a:latin typeface="segoe-ui_normal"/>
              </a:rPr>
              <a:t>Server Manager</a:t>
            </a:r>
            <a:endParaRPr lang="en-US" dirty="0">
              <a:solidFill>
                <a:srgbClr val="222222"/>
              </a:solidFill>
              <a:latin typeface="segoe-ui_normal"/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222222"/>
                </a:solidFill>
                <a:latin typeface="segoe-ui_normal"/>
              </a:rPr>
              <a:t>In the left pane, select </a:t>
            </a:r>
            <a:r>
              <a:rPr lang="en-US" b="1" dirty="0">
                <a:solidFill>
                  <a:srgbClr val="222222"/>
                </a:solidFill>
                <a:latin typeface="segoe-ui_normal"/>
              </a:rPr>
              <a:t>File and Storage Services</a:t>
            </a:r>
            <a:endParaRPr lang="en-US" dirty="0">
              <a:solidFill>
                <a:srgbClr val="222222"/>
              </a:solidFill>
              <a:latin typeface="segoe-ui_normal"/>
            </a:endParaRPr>
          </a:p>
          <a:p>
            <a:pPr marL="342900" indent="-342900">
              <a:buAutoNum type="arabicPeriod"/>
            </a:pPr>
            <a:r>
              <a:rPr lang="en-US" dirty="0"/>
              <a:t>Expand the menu and select </a:t>
            </a:r>
            <a:r>
              <a:rPr lang="en-US" b="1" dirty="0"/>
              <a:t>Disks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6843268-6753-4E47-9D94-A2C1ADF8BB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2057400"/>
            <a:ext cx="7874471" cy="452596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475327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5927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Disks section lists the disks. In most cases, it will have disk 0, disk 1, and disk 2. </a:t>
            </a:r>
          </a:p>
          <a:p>
            <a:r>
              <a:rPr lang="en-US" dirty="0"/>
              <a:t>Disk 0 is the operating system disk, disk 1 is the temporary disk, and disk 2 is the newly attached disk.</a:t>
            </a:r>
          </a:p>
          <a:p>
            <a:r>
              <a:rPr lang="en-US" dirty="0"/>
              <a:t>The new disk will be listed with the Partition as Unknown. Right-click the disk and select “Initialize”.</a:t>
            </a:r>
          </a:p>
          <a:p>
            <a:r>
              <a:rPr lang="en-US" dirty="0"/>
              <a:t>Confirm the warning that all data will be erased and initialize the disk. </a:t>
            </a:r>
          </a:p>
          <a:p>
            <a:r>
              <a:rPr lang="en-US" dirty="0"/>
              <a:t>The new partition will be listed as GPT. Right-click the disk again and select “New Volume”.</a:t>
            </a:r>
          </a:p>
          <a:p>
            <a:r>
              <a:rPr lang="en-US" dirty="0"/>
              <a:t>Complete the wizard using the default values. </a:t>
            </a:r>
          </a:p>
          <a:p>
            <a:r>
              <a:rPr lang="en-US" dirty="0"/>
              <a:t>When the wizard is done, the Volumes section lists the new volume. The disk is now online.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0B0A4-0A66-48B4-AD6C-E5AA716B1D47}" type="datetime1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973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4480F0-0346-4173-9AB7-D1021405F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609600"/>
            <a:ext cx="8799680" cy="51054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7D6AA-643B-4E74-9C1E-841CCF878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0B0A4-0A66-48B4-AD6C-E5AA716B1D47}" type="datetime1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CF81F-9C37-43BE-A7BF-4758FA444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88942-EFB9-45D3-B981-0EA3053F2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516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EA54C-E261-413C-A8C8-F5327BEAE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Bringing the New Disk Online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91FA8-77ED-4E0D-A156-C86EB0EBA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382000" cy="57150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Disks section lists the disks. In most cases, it will have:</a:t>
            </a:r>
          </a:p>
          <a:p>
            <a:pPr lvl="1"/>
            <a:r>
              <a:rPr lang="en-US" dirty="0"/>
              <a:t>disk 0: Operating system </a:t>
            </a:r>
          </a:p>
          <a:p>
            <a:pPr lvl="1"/>
            <a:r>
              <a:rPr lang="en-US" dirty="0"/>
              <a:t>disk 1: Temporary disk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disk 2: Newly attached disk</a:t>
            </a:r>
          </a:p>
          <a:p>
            <a:r>
              <a:rPr lang="en-US" dirty="0"/>
              <a:t>The new disk will be listed with the Partition as Unknown. </a:t>
            </a:r>
          </a:p>
          <a:p>
            <a:r>
              <a:rPr lang="en-US" dirty="0"/>
              <a:t>Right-click the new disk and select “Initialize”.</a:t>
            </a:r>
          </a:p>
          <a:p>
            <a:r>
              <a:rPr lang="en-US" dirty="0"/>
              <a:t>Confirm the warning that all data will be erased. </a:t>
            </a:r>
          </a:p>
          <a:p>
            <a:pPr>
              <a:spcAft>
                <a:spcPts val="1200"/>
              </a:spcAft>
            </a:pPr>
            <a:r>
              <a:rPr lang="en-US" dirty="0"/>
              <a:t>The new partition will be listed as GPT. </a:t>
            </a:r>
          </a:p>
          <a:p>
            <a:r>
              <a:rPr lang="en-US" dirty="0"/>
              <a:t>Right-click the disk again and select “New Volume”.</a:t>
            </a:r>
          </a:p>
          <a:p>
            <a:r>
              <a:rPr lang="en-US" dirty="0"/>
              <a:t>Complete the wizard using the default values. </a:t>
            </a:r>
          </a:p>
          <a:p>
            <a:pPr>
              <a:spcAft>
                <a:spcPts val="1200"/>
              </a:spcAft>
            </a:pPr>
            <a:r>
              <a:rPr lang="en-US" dirty="0"/>
              <a:t>When the wizard is done, the Volumes section lists the new volume. </a:t>
            </a:r>
          </a:p>
          <a:p>
            <a:r>
              <a:rPr lang="en-US" dirty="0"/>
              <a:t>The disk is now online.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E3BB0-78C3-480E-ADA6-D7C13ED31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0B0A4-0A66-48B4-AD6C-E5AA716B1D47}" type="datetime1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CE412D-8C32-4848-A4D4-5D1F0A0E1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F209E-A68E-4DD8-A0C8-9ADD5A027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985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DFCB202-26E4-4CB2-9DB6-698CE8C54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600" y="152400"/>
            <a:ext cx="3796066" cy="28134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9B97C-4A2E-449B-94F4-F1E2A70F0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0B0A4-0A66-48B4-AD6C-E5AA716B1D47}" type="datetime1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F2B6B-B250-443B-8B45-1573204FA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FE0EA-514F-4455-8C7A-32EC9B2B3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51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3494AD-E6FC-40A8-9ACC-5B10DA6ED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052080"/>
            <a:ext cx="7543800" cy="43042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41665FF-6879-4A46-A005-CF76B1DDF38F}"/>
              </a:ext>
            </a:extLst>
          </p:cNvPr>
          <p:cNvSpPr/>
          <p:nvPr/>
        </p:nvSpPr>
        <p:spPr>
          <a:xfrm>
            <a:off x="1314310" y="2965805"/>
            <a:ext cx="3562490" cy="2345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021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971800" y="304800"/>
            <a:ext cx="5943599" cy="685800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The Newly Allocated Disk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BEFDB-EC28-42B6-8EC9-EE5158FF5C3C}" type="datetime1">
              <a:rPr lang="en-US" smtClean="0"/>
              <a:t>1/22/2018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52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B0457DE-7C55-42E5-81B6-89064A9A52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26" y="1371600"/>
            <a:ext cx="8970324" cy="4343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AF3E5B7-061C-4AA9-9870-C8055248AE0B}"/>
              </a:ext>
            </a:extLst>
          </p:cNvPr>
          <p:cNvSpPr/>
          <p:nvPr/>
        </p:nvSpPr>
        <p:spPr>
          <a:xfrm>
            <a:off x="2209800" y="4267200"/>
            <a:ext cx="2286000" cy="609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359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dirty="0"/>
              <a:t>Installing IIS on Windows Server 2016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Open Server Manager (on the VM)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 “</a:t>
            </a:r>
            <a:r>
              <a:rPr lang="en-US" dirty="0">
                <a:solidFill>
                  <a:srgbClr val="C00000"/>
                </a:solidFill>
              </a:rPr>
              <a:t>Add Roles and Features</a:t>
            </a:r>
            <a:r>
              <a:rPr lang="en-US" dirty="0"/>
              <a:t>” from dashboard menu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 the “</a:t>
            </a:r>
            <a:r>
              <a:rPr lang="en-US" dirty="0">
                <a:solidFill>
                  <a:srgbClr val="C00000"/>
                </a:solidFill>
              </a:rPr>
              <a:t>Before you begin</a:t>
            </a:r>
            <a:r>
              <a:rPr lang="en-US" dirty="0"/>
              <a:t>” window, click Next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 the “</a:t>
            </a:r>
            <a:r>
              <a:rPr lang="en-US" dirty="0">
                <a:solidFill>
                  <a:srgbClr val="C00000"/>
                </a:solidFill>
              </a:rPr>
              <a:t>Select installation type</a:t>
            </a:r>
            <a:r>
              <a:rPr lang="en-US" dirty="0"/>
              <a:t>” window, leave “</a:t>
            </a:r>
            <a:r>
              <a:rPr lang="en-US" dirty="0">
                <a:solidFill>
                  <a:srgbClr val="C00000"/>
                </a:solidFill>
              </a:rPr>
              <a:t>Role-based or feature-based installation</a:t>
            </a:r>
            <a:r>
              <a:rPr lang="en-US" dirty="0"/>
              <a:t>”, click Next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Choose “</a:t>
            </a:r>
            <a:r>
              <a:rPr lang="en-US" dirty="0">
                <a:solidFill>
                  <a:srgbClr val="C00000"/>
                </a:solidFill>
              </a:rPr>
              <a:t>Select a server from the server pool</a:t>
            </a:r>
            <a:r>
              <a:rPr lang="en-US" dirty="0"/>
              <a:t>” with the current machine selected and click Next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From the “</a:t>
            </a:r>
            <a:r>
              <a:rPr lang="en-US" dirty="0">
                <a:solidFill>
                  <a:srgbClr val="C00000"/>
                </a:solidFill>
              </a:rPr>
              <a:t>Select server roles</a:t>
            </a:r>
            <a:r>
              <a:rPr lang="en-US" dirty="0"/>
              <a:t>” window, check the box next to “</a:t>
            </a:r>
            <a:r>
              <a:rPr lang="en-US" dirty="0">
                <a:solidFill>
                  <a:srgbClr val="C00000"/>
                </a:solidFill>
              </a:rPr>
              <a:t>Web Server (IIS)</a:t>
            </a:r>
            <a:r>
              <a:rPr lang="en-US" dirty="0"/>
              <a:t>”. This may open up a new window regarding additional required features, click the “</a:t>
            </a:r>
            <a:r>
              <a:rPr lang="en-US" dirty="0">
                <a:solidFill>
                  <a:srgbClr val="C00000"/>
                </a:solidFill>
              </a:rPr>
              <a:t>Add Features</a:t>
            </a:r>
            <a:r>
              <a:rPr lang="en-US" dirty="0"/>
              <a:t>” button to install these as well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 the “</a:t>
            </a:r>
            <a:r>
              <a:rPr lang="en-US" dirty="0">
                <a:solidFill>
                  <a:srgbClr val="C00000"/>
                </a:solidFill>
              </a:rPr>
              <a:t>Select features</a:t>
            </a:r>
            <a:r>
              <a:rPr lang="en-US" dirty="0"/>
              <a:t>” window, click Next (no additional features are needed)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 the “</a:t>
            </a:r>
            <a:r>
              <a:rPr lang="en-US" dirty="0">
                <a:solidFill>
                  <a:srgbClr val="C00000"/>
                </a:solidFill>
              </a:rPr>
              <a:t>Web Server Role (IIS)</a:t>
            </a:r>
            <a:r>
              <a:rPr lang="en-US" dirty="0"/>
              <a:t>” window, click Next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0B0A4-0A66-48B4-AD6C-E5AA716B1D47}" type="datetime1">
              <a:rPr lang="en-US" smtClean="0"/>
              <a:t>1/22/2018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5804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1"/>
            <a:ext cx="8229600" cy="38862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9"/>
            </a:pPr>
            <a:r>
              <a:rPr lang="en-US" sz="2200" dirty="0"/>
              <a:t>On the “</a:t>
            </a:r>
            <a:r>
              <a:rPr lang="en-US" sz="2200" dirty="0">
                <a:solidFill>
                  <a:srgbClr val="C00000"/>
                </a:solidFill>
              </a:rPr>
              <a:t>Select role services</a:t>
            </a:r>
            <a:r>
              <a:rPr lang="en-US" sz="2200" dirty="0"/>
              <a:t>” window, click Next (additional services for IIS can be later installed, if required)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en-US" sz="2200" dirty="0"/>
              <a:t>On the “</a:t>
            </a:r>
            <a:r>
              <a:rPr lang="en-US" sz="2200" dirty="0">
                <a:solidFill>
                  <a:srgbClr val="C00000"/>
                </a:solidFill>
              </a:rPr>
              <a:t>Confirm installation selections</a:t>
            </a:r>
            <a:r>
              <a:rPr lang="en-US" sz="2200" dirty="0"/>
              <a:t>” window , click install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en-US" sz="2200" dirty="0"/>
              <a:t>No reboot should be required with a standard IIS installation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en-US" sz="2200" dirty="0"/>
              <a:t>Once the installation has succeeded, click the close button. IIS should be running on port 80 by default with the firewall rule “World Wide Web Services (HTTP Traffic-In)” enabled in Windows firewall automatically.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en-US" sz="2200" dirty="0"/>
              <a:t>To test installation, open up a web browser with the URL of the local host. The default IIS page will be displayed.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0B0A4-0A66-48B4-AD6C-E5AA716B1D47}" type="datetime1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54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603" y="4179642"/>
            <a:ext cx="3666397" cy="2602158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0472745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Provision two virtual machines running Windows Server 2016 on the Azure cloud platform.</a:t>
            </a:r>
          </a:p>
          <a:p>
            <a:r>
              <a:rPr lang="en-US" dirty="0"/>
              <a:t>Configure the security rule to allow external access to Port 80.</a:t>
            </a:r>
          </a:p>
          <a:p>
            <a:r>
              <a:rPr lang="en-US" dirty="0"/>
              <a:t>Install the IIS web Server on each VM.</a:t>
            </a:r>
          </a:p>
          <a:p>
            <a:r>
              <a:rPr lang="en-US" dirty="0"/>
              <a:t>Modify the default web page of the IIS server to show your name.</a:t>
            </a:r>
          </a:p>
          <a:p>
            <a:r>
              <a:rPr lang="en-US" dirty="0"/>
              <a:t>Verify that you are able to access the web server of one VM from </a:t>
            </a:r>
            <a:r>
              <a:rPr lang="en-US"/>
              <a:t>the other VM.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0B0A4-0A66-48B4-AD6C-E5AA716B1D47}" type="datetime1">
              <a:rPr lang="en-US" smtClean="0"/>
              <a:t>1/22/2018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Jololian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8935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9B6E4-6CDA-47A8-B795-551E01A11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0B0A4-0A66-48B4-AD6C-E5AA716B1D47}" type="datetime1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50A9B-6B1F-485C-ABE3-9D9205377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11A3E9-9F0D-479A-AA2E-A3D3B2067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56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7F9A6ED-51B5-4C66-807C-C4A433965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100" y="473982"/>
            <a:ext cx="7543800" cy="588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8891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35161-FC36-451A-BEC1-2F697A1CA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Autofit/>
          </a:bodyPr>
          <a:lstStyle/>
          <a:p>
            <a:r>
              <a:rPr lang="en-US" sz="3600" dirty="0"/>
              <a:t>Creating a Windows VM with PowerShell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22AB1-7933-4797-A769-237388171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066800"/>
            <a:ext cx="8839200" cy="533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(Azure PowerShell) Create resource group: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200" dirty="0"/>
              <a:t>New-AzureRmResourceGroup -Name myResourceGroup -Location EastUS</a:t>
            </a:r>
          </a:p>
          <a:p>
            <a:pPr marL="0" indent="0">
              <a:buNone/>
            </a:pPr>
            <a:r>
              <a:rPr lang="en-US" sz="2400" b="1" dirty="0"/>
              <a:t>(Azure PowerShell) Create virtual machine:</a:t>
            </a:r>
          </a:p>
          <a:p>
            <a:pPr marL="0" indent="0">
              <a:buNone/>
            </a:pPr>
            <a:r>
              <a:rPr lang="en-US" sz="2000" dirty="0"/>
              <a:t>New-AzureRmVm `</a:t>
            </a:r>
          </a:p>
          <a:p>
            <a:pPr marL="0" indent="0">
              <a:buNone/>
            </a:pPr>
            <a:r>
              <a:rPr lang="en-US" sz="2000" dirty="0"/>
              <a:t>	-ResourceGroupName "myResourceGroup" `</a:t>
            </a:r>
          </a:p>
          <a:p>
            <a:pPr marL="0" indent="0">
              <a:buNone/>
            </a:pPr>
            <a:r>
              <a:rPr lang="en-US" sz="2000" dirty="0"/>
              <a:t>	-Name "myVM-2" `</a:t>
            </a:r>
          </a:p>
          <a:p>
            <a:pPr marL="0" indent="0">
              <a:buNone/>
            </a:pPr>
            <a:r>
              <a:rPr lang="en-US" sz="2000" dirty="0"/>
              <a:t>	-Location "East US" `</a:t>
            </a:r>
          </a:p>
          <a:p>
            <a:pPr marL="0" indent="0">
              <a:buNone/>
            </a:pPr>
            <a:r>
              <a:rPr lang="en-US" sz="2000" dirty="0"/>
              <a:t>	-SubnetName "mySubnet" `</a:t>
            </a:r>
          </a:p>
          <a:p>
            <a:pPr marL="0" indent="0">
              <a:buNone/>
            </a:pPr>
            <a:r>
              <a:rPr lang="en-US" sz="2000" dirty="0"/>
              <a:t>	-SecurityGroupName "myNetworkSecurityGroup" `</a:t>
            </a:r>
          </a:p>
          <a:p>
            <a:pPr marL="0" indent="0">
              <a:buNone/>
            </a:pPr>
            <a:r>
              <a:rPr lang="en-US" sz="2000" dirty="0"/>
              <a:t>	-PublicIpAddressName "myPublicIpAddress" `</a:t>
            </a:r>
          </a:p>
          <a:p>
            <a:pPr marL="0" indent="0">
              <a:buNone/>
            </a:pPr>
            <a:r>
              <a:rPr lang="en-US" sz="2000" dirty="0"/>
              <a:t>	-OpenPorts 80,3389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8C08B-937B-4919-845D-6CE131F60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0B0A4-0A66-48B4-AD6C-E5AA716B1D47}" type="datetime1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894C9-2891-4880-B510-E383CFB36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81239-2538-4E91-BE26-9037676C1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386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64CA9-345D-4880-8C2B-E865723C4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381000"/>
            <a:ext cx="85344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(Azure PowerShell) Get the public IP address of the VM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200" dirty="0">
                <a:solidFill>
                  <a:srgbClr val="C00000"/>
                </a:solidFill>
              </a:rPr>
              <a:t>Get-AzureRmPublicIpAddress -ResourceGroupName myResourceGroup | Select IpAddress</a:t>
            </a:r>
          </a:p>
          <a:p>
            <a:pPr marL="0" indent="0">
              <a:buNone/>
            </a:pPr>
            <a:r>
              <a:rPr lang="en-US" sz="2400" b="1" dirty="0"/>
              <a:t>(Local machine) create a remote desktop session with the VM: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200" dirty="0">
                <a:solidFill>
                  <a:srgbClr val="C00000"/>
                </a:solidFill>
              </a:rPr>
              <a:t>mstsc /v:&lt;publicIpAddress&gt;</a:t>
            </a:r>
            <a:endParaRPr lang="en-US" sz="2200" b="1" dirty="0"/>
          </a:p>
          <a:p>
            <a:pPr marL="0" indent="0">
              <a:buNone/>
            </a:pPr>
            <a:r>
              <a:rPr lang="en-US" sz="2400" b="1" dirty="0"/>
              <a:t>(VM) Install IIS: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C00000"/>
                </a:solidFill>
              </a:rPr>
              <a:t>Install-WindowsFeature -name Web-Server -IncludeManagementTools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2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b="1" dirty="0"/>
              <a:t>(Azure PowerShell) Clean up resources: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200" dirty="0">
                <a:solidFill>
                  <a:srgbClr val="C00000"/>
                </a:solidFill>
              </a:rPr>
              <a:t>Remove-AzureRmResourceGroup -Name myResourceGroup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7FA1E-E657-41D3-B8AC-AC51AA24C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0B0A4-0A66-48B4-AD6C-E5AA716B1D47}" type="datetime1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29742-D3FB-4C33-9889-0C132DD33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99324-818B-4E35-B478-0157FA294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58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15FEDA-42EB-4E0A-8B4A-72E1A4AF75ED}"/>
              </a:ext>
            </a:extLst>
          </p:cNvPr>
          <p:cNvCxnSpPr/>
          <p:nvPr/>
        </p:nvCxnSpPr>
        <p:spPr>
          <a:xfrm>
            <a:off x="1600200" y="4343400"/>
            <a:ext cx="5257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905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2B16C-AA61-429F-BA5B-AC46BEAF1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6713"/>
            <a:ext cx="8229600" cy="868362"/>
          </a:xfrm>
        </p:spPr>
        <p:txBody>
          <a:bodyPr/>
          <a:lstStyle/>
          <a:p>
            <a:r>
              <a:rPr lang="en-US" dirty="0"/>
              <a:t>Uses of VMs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1797F-8B9E-4EF5-BA48-C439A7505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984750"/>
          </a:xfrm>
        </p:spPr>
        <p:txBody>
          <a:bodyPr>
            <a:normAutofit fontScale="70000" lnSpcReduction="20000"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Dev/test:</a:t>
            </a:r>
            <a:r>
              <a:rPr lang="en-US" dirty="0"/>
              <a:t> Virtual machines provide a quick and easy way to create different operating system and application configurations. Dev/test can then easily delete the VMs when they are no longer needed.</a:t>
            </a:r>
          </a:p>
          <a:p>
            <a:pPr>
              <a:spcAft>
                <a:spcPts val="600"/>
              </a:spcAft>
            </a:pPr>
            <a:r>
              <a:rPr lang="en-US" b="1" dirty="0"/>
              <a:t>Running applications in the cloud:</a:t>
            </a:r>
            <a:r>
              <a:rPr lang="en-US" dirty="0"/>
              <a:t> The ability to run certain applications in the public cloud as opposed to creating a traditional infrastructure to run those applications can provide substantial economic benefits. (Elasticity and Cost).</a:t>
            </a:r>
          </a:p>
          <a:p>
            <a:pPr>
              <a:spcAft>
                <a:spcPts val="600"/>
              </a:spcAft>
            </a:pPr>
            <a:r>
              <a:rPr lang="en-US" b="1" dirty="0"/>
              <a:t>Extending your data center to the cloud:</a:t>
            </a:r>
            <a:r>
              <a:rPr lang="en-US" dirty="0"/>
              <a:t> An organization can extend the capabilities of its own on-premises network by creating a virtual network (VNET) in the cloud and adding VMs to that VNET. </a:t>
            </a:r>
          </a:p>
          <a:p>
            <a:r>
              <a:rPr lang="en-US" b="1" dirty="0"/>
              <a:t>Disaster recovery:</a:t>
            </a:r>
            <a:r>
              <a:rPr lang="en-US" dirty="0"/>
              <a:t> We can use an IaaS-based approach to disaster recovery, and obtain significant costs savings. If a primary datacenter fails, you can create the VMs running on the cloud to run critical applications, then shut them down when the primary datacenter is once more operational.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E3995-D638-4F89-94D3-2AC6238B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0B0A4-0A66-48B4-AD6C-E5AA716B1D47}" type="datetime1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A82F6-20AB-4A76-9DED-01525E586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F45AC-3B38-444C-8757-D21006686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50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0B7FC-83F1-4526-9A03-F9D1F3C5E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Examples of when to use IaaS-based VMs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D95AA-BB7E-4C05-BDA1-C8363FFA1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fontScale="850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/>
              <a:t>Highly available service workloads such as commercial online stores. </a:t>
            </a:r>
          </a:p>
          <a:p>
            <a:pPr>
              <a:spcAft>
                <a:spcPts val="600"/>
              </a:spcAft>
            </a:pPr>
            <a:r>
              <a:rPr lang="en-US" dirty="0"/>
              <a:t>Unpredictable growth workloads like those experienced by small, but rapidly expanding organizations, or short-term increased sales of fad items.</a:t>
            </a:r>
          </a:p>
          <a:p>
            <a:pPr>
              <a:spcAft>
                <a:spcPts val="600"/>
              </a:spcAft>
            </a:pPr>
            <a:r>
              <a:rPr lang="en-US" dirty="0"/>
              <a:t>Spiking workloads, such as those experienced by sites providing news services.</a:t>
            </a:r>
          </a:p>
          <a:p>
            <a:pPr>
              <a:spcAft>
                <a:spcPts val="600"/>
              </a:spcAft>
            </a:pPr>
            <a:r>
              <a:rPr lang="en-US" dirty="0"/>
              <a:t>Steady workload scenarios where organizations simply want to offload their infrastructure to the cloud.</a:t>
            </a:r>
          </a:p>
          <a:p>
            <a:r>
              <a:rPr lang="en-US" dirty="0"/>
              <a:t>Periodic workloads such as retail sales spurts during holidays.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98EF3-4140-4700-8E10-E72D3B7F1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0B0A4-0A66-48B4-AD6C-E5AA716B1D47}" type="datetime1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284B2-ABE2-4D9B-BA5B-F519F58DC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7C74E-8D2E-4832-A165-45F718EC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27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C6CB9-9F22-4E4E-8EE8-7326C73F0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Workloads not Suitable for IaaS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7E1C3-1DB5-4F1A-A942-27FD23AA3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800" b="1" dirty="0"/>
              <a:t>Low volume or limited growth workloads </a:t>
            </a:r>
            <a:r>
              <a:rPr lang="en-US" sz="2800" dirty="0"/>
              <a:t>where the organization might be able to run the service or application on commodity hardware on-premise less expensively than in the cloud.</a:t>
            </a:r>
          </a:p>
          <a:p>
            <a:r>
              <a:rPr lang="en-US" sz="2800" b="1" dirty="0"/>
              <a:t>Regulated environment workloads </a:t>
            </a:r>
            <a:r>
              <a:rPr lang="en-US" sz="2800" dirty="0"/>
              <a:t>where an organization, or even the local government, may regulate the type of data that can be hosted in the cloud. Alternative may be a hybrid solution.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8A197-0768-4B95-BE25-B72773923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0B0A4-0A66-48B4-AD6C-E5AA716B1D47}" type="datetime1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21B40-87EE-48B4-9081-285D2752D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AE61F-4A78-40A1-9C3C-04416E00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675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B0B35-6CA8-4988-B96B-B1D052B9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38F2E-921A-416E-BD88-B544F8ADF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67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Series: Entry level for Dev/Test</a:t>
            </a:r>
          </a:p>
          <a:p>
            <a:r>
              <a:rPr lang="en-US" dirty="0"/>
              <a:t>D Series: General purpose</a:t>
            </a:r>
          </a:p>
          <a:p>
            <a:r>
              <a:rPr lang="en-US" dirty="0"/>
              <a:t>F Series: Optimized for compute (Web apps)</a:t>
            </a:r>
          </a:p>
          <a:p>
            <a:r>
              <a:rPr lang="en-US" dirty="0"/>
              <a:t>G Series: Optimized for memory and storage (SQL, ERP, SAP)</a:t>
            </a:r>
          </a:p>
          <a:p>
            <a:r>
              <a:rPr lang="en-US" dirty="0"/>
              <a:t>H Series: High performance (Modeling, AI)</a:t>
            </a:r>
          </a:p>
          <a:p>
            <a:r>
              <a:rPr lang="en-US" dirty="0"/>
              <a:t>L Series: Storage optimized (Data warehousing, Cassandra, MongoDB)</a:t>
            </a:r>
          </a:p>
          <a:p>
            <a:r>
              <a:rPr lang="en-US" dirty="0"/>
              <a:t>N Series: GPU enabled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15D259-ECBB-4363-BDF2-828E8134A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0B0A4-0A66-48B4-AD6C-E5AA716B1D47}" type="datetime1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F13E5-F43B-4F40-B3EE-99EF3AB3B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Jololian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B928A-EEA6-4FD6-862E-91994017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F181-CA5F-4C66-AAEC-96A4C94D83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996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19809</TotalTime>
  <Words>1867</Words>
  <Application>Microsoft Office PowerPoint</Application>
  <PresentationFormat>On-screen Show (4:3)</PresentationFormat>
  <Paragraphs>377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segoe-ui_normal</vt:lpstr>
      <vt:lpstr>Office Theme</vt:lpstr>
      <vt:lpstr>Virtual Machines: The Azure Cloud Platform</vt:lpstr>
      <vt:lpstr>PowerPoint Presentation</vt:lpstr>
      <vt:lpstr>Review of Major Concepts</vt:lpstr>
      <vt:lpstr>PowerPoint Presentation</vt:lpstr>
      <vt:lpstr>PowerPoint Presentation</vt:lpstr>
      <vt:lpstr>Uses of VMs</vt:lpstr>
      <vt:lpstr>Examples of when to use IaaS-based VMs</vt:lpstr>
      <vt:lpstr>Workloads not Suitable for IaaS</vt:lpstr>
      <vt:lpstr>VM Series</vt:lpstr>
      <vt:lpstr>Accessing the VM</vt:lpstr>
      <vt:lpstr>Connecting Local Infrastructure to Cloud</vt:lpstr>
      <vt:lpstr>VM Images</vt:lpstr>
      <vt:lpstr>Visual Studio</vt:lpstr>
      <vt:lpstr>Creating a New Azure Account</vt:lpstr>
      <vt:lpstr>Virtual Machines (VM)</vt:lpstr>
      <vt:lpstr>Ways to Deploy Windows Virtual Machines</vt:lpstr>
      <vt:lpstr>Using PowerShell to Provision a VM</vt:lpstr>
      <vt:lpstr>Azure resource Manager (ARM)</vt:lpstr>
      <vt:lpstr>VM Parameters</vt:lpstr>
      <vt:lpstr>Dashboard Screen</vt:lpstr>
      <vt:lpstr>PowerPoint Presentation</vt:lpstr>
      <vt:lpstr>PowerPoint Presentation</vt:lpstr>
      <vt:lpstr>PowerPoint Presentation</vt:lpstr>
      <vt:lpstr>Configuring</vt:lpstr>
      <vt:lpstr>PowerPoint Presentation</vt:lpstr>
      <vt:lpstr>VM Settings</vt:lpstr>
      <vt:lpstr>Enabling Incoming HTTP Requests</vt:lpstr>
      <vt:lpstr>Adding Extensions</vt:lpstr>
      <vt:lpstr>Auto Shutdown</vt:lpstr>
      <vt:lpstr>Monitoring / Diagnostics</vt:lpstr>
      <vt:lpstr>Summary</vt:lpstr>
      <vt:lpstr>PowerPoint Presentation</vt:lpstr>
      <vt:lpstr>PowerPoint Presentation</vt:lpstr>
      <vt:lpstr>Public IP</vt:lpstr>
      <vt:lpstr>Connect to VM using RDP</vt:lpstr>
      <vt:lpstr>The Dashboard</vt:lpstr>
      <vt:lpstr>List of Virtual Machines</vt:lpstr>
      <vt:lpstr>List of “All Resources”</vt:lpstr>
      <vt:lpstr>Network Security Group: Inbound and Outbound Rules</vt:lpstr>
      <vt:lpstr>PowerPoint Presentation</vt:lpstr>
      <vt:lpstr>Installing Standard User’s Icons on Windows Server 2016</vt:lpstr>
      <vt:lpstr>Managing Disks on VM</vt:lpstr>
      <vt:lpstr>PowerPoint Presentation</vt:lpstr>
      <vt:lpstr>Attaching a data disk to the Windows VM in the Azure portal</vt:lpstr>
      <vt:lpstr>PowerPoint Presentation</vt:lpstr>
      <vt:lpstr>PowerPoint Presentation</vt:lpstr>
      <vt:lpstr>New Disk Added</vt:lpstr>
      <vt:lpstr>Initializing the New Disk</vt:lpstr>
      <vt:lpstr>PowerPoint Presentation</vt:lpstr>
      <vt:lpstr>Bringing the New Disk Online</vt:lpstr>
      <vt:lpstr>PowerPoint Presentation</vt:lpstr>
      <vt:lpstr>The Newly Allocated Disk</vt:lpstr>
      <vt:lpstr>Installing IIS on Windows Server 2016</vt:lpstr>
      <vt:lpstr>PowerPoint Presentation</vt:lpstr>
      <vt:lpstr>Assignment</vt:lpstr>
      <vt:lpstr>PowerPoint Presentation</vt:lpstr>
      <vt:lpstr>Creating a Windows VM with PowerShell</vt:lpstr>
      <vt:lpstr>PowerPoint Presentation</vt:lpstr>
    </vt:vector>
  </TitlesOfParts>
  <Company>Raytheon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Azure</dc:title>
  <dc:creator>leon</dc:creator>
  <cp:lastModifiedBy>Jololian, Leon</cp:lastModifiedBy>
  <cp:revision>232</cp:revision>
  <dcterms:created xsi:type="dcterms:W3CDTF">2015-10-04T20:02:16Z</dcterms:created>
  <dcterms:modified xsi:type="dcterms:W3CDTF">2018-01-23T03:19:52Z</dcterms:modified>
</cp:coreProperties>
</file>